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  <p:sldId id="27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ADF5"/>
    <a:srgbClr val="AA9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62" autoAdjust="0"/>
    <p:restoredTop sz="87242" autoAdjust="0"/>
  </p:normalViewPr>
  <p:slideViewPr>
    <p:cSldViewPr snapToGrid="0" snapToObjects="1">
      <p:cViewPr varScale="1">
        <p:scale>
          <a:sx n="74" d="100"/>
          <a:sy n="74" d="100"/>
        </p:scale>
        <p:origin x="13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0476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2CAC-B2CA-4D06-B4DA-79CEC922E03C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F943-FD0F-4A9F-8767-C25CEC54A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115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297181" y="787419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altLang="ko-KR" sz="1750" dirty="0"/>
              <a:t>KIC CAMPUS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64528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발표자: 임현민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33199" y="3051215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수수료 계산기</a:t>
            </a:r>
            <a:endParaRPr lang="en-US" sz="5249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F62F26E-27FF-8EB8-C6A1-4E1B622F31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7944977"/>
            <a:ext cx="297180" cy="2846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8DD3F4-A074-27D8-F8AC-6634E1AD904C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AADF5"/>
          </a:solidFill>
          <a:ln>
            <a:solidFill>
              <a:srgbClr val="BAAD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30B20E8-48B6-93F7-9535-4AF9E58BA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911585" cy="8229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0E8BEEC-5A48-2681-EA84-3AAB6C2D4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585" y="0"/>
            <a:ext cx="627200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052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457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109013" y="4947633"/>
            <a:ext cx="5872671" cy="23022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96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Q&amp;A</a:t>
            </a:r>
            <a:endParaRPr lang="en-US" sz="9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잔디, 하늘, 구름, 만화 영화이(가) 표시된 사진&#10;&#10;자동 생성된 설명">
            <a:extLst>
              <a:ext uri="{FF2B5EF4-FFF2-40B4-BE49-F238E27FC236}">
                <a16:creationId xmlns:a16="http://schemas.microsoft.com/office/drawing/2014/main" id="{F2CC5DCD-CFC9-4651-604C-C14754CE1E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4630399" cy="82295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2909" y="5388137"/>
            <a:ext cx="78790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0" dirty="0">
                <a:solidFill>
                  <a:srgbClr val="FF0000"/>
                </a:solidFill>
                <a:latin typeface="양재"/>
                <a:ea typeface="양재와당체M" panose="02020603020101020101" pitchFamily="18" charset="-127"/>
              </a:rPr>
              <a:t>감</a:t>
            </a:r>
            <a:r>
              <a:rPr lang="ko-KR" altLang="en-US" sz="12000" dirty="0">
                <a:solidFill>
                  <a:srgbClr val="FFFF00"/>
                </a:solidFill>
                <a:latin typeface="양재"/>
                <a:ea typeface="양재와당체M" panose="02020603020101020101" pitchFamily="18" charset="-127"/>
              </a:rPr>
              <a:t>사</a:t>
            </a:r>
            <a:r>
              <a:rPr lang="ko-KR" altLang="en-US" sz="12000" dirty="0">
                <a:solidFill>
                  <a:srgbClr val="00B050"/>
                </a:solidFill>
                <a:latin typeface="양재"/>
                <a:ea typeface="양재와당체M" panose="02020603020101020101" pitchFamily="18" charset="-127"/>
              </a:rPr>
              <a:t>합</a:t>
            </a:r>
            <a:r>
              <a:rPr lang="ko-KR" altLang="en-US" sz="12000" dirty="0">
                <a:solidFill>
                  <a:srgbClr val="00FFFF"/>
                </a:solidFill>
                <a:latin typeface="양재"/>
                <a:ea typeface="양재와당체M" panose="02020603020101020101" pitchFamily="18" charset="-127"/>
              </a:rPr>
              <a:t>니</a:t>
            </a:r>
            <a:r>
              <a:rPr lang="ko-KR" altLang="en-US" sz="12000" dirty="0">
                <a:solidFill>
                  <a:srgbClr val="7030A0"/>
                </a:solidFill>
                <a:latin typeface="양재"/>
                <a:ea typeface="양재와당체M" panose="02020603020101020101" pitchFamily="18" charset="-127"/>
              </a:rPr>
              <a:t>다</a:t>
            </a:r>
            <a:endParaRPr lang="en-US" altLang="ko-KR" sz="2160" dirty="0">
              <a:solidFill>
                <a:srgbClr val="7030A0"/>
              </a:solidFill>
              <a:latin typeface="양재"/>
              <a:ea typeface="배달의민족 주아" panose="02020603020101020101" pitchFamily="18" charset="-127"/>
            </a:endParaRPr>
          </a:p>
        </p:txBody>
      </p:sp>
      <p:pic>
        <p:nvPicPr>
          <p:cNvPr id="10" name="그림 9" descr="실내, 테이블, 앉아있는, 자동차이(가) 표시된 사진&#10;&#10;자동 생성된 설명">
            <a:extLst>
              <a:ext uri="{FF2B5EF4-FFF2-40B4-BE49-F238E27FC236}">
                <a16:creationId xmlns:a16="http://schemas.microsoft.com/office/drawing/2014/main" id="{45E394AE-CAA9-4CED-97DC-95EF01F9C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" y="0"/>
            <a:ext cx="3060834" cy="22956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27ED7C-D90B-B8BC-506E-33F4D3AFC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9382" y="6284751"/>
            <a:ext cx="2951017" cy="1928957"/>
          </a:xfrm>
          <a:prstGeom prst="rect">
            <a:avLst/>
          </a:prstGeom>
        </p:spPr>
      </p:pic>
      <p:pic>
        <p:nvPicPr>
          <p:cNvPr id="1026" name="Picture 2" descr="환영해요 로아콘! | 로스트아크 - 공모전게시판">
            <a:extLst>
              <a:ext uri="{FF2B5EF4-FFF2-40B4-BE49-F238E27FC236}">
                <a16:creationId xmlns:a16="http://schemas.microsoft.com/office/drawing/2014/main" id="{E29FDE40-F399-9CF4-8D0D-E6B07984D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66" y="6031025"/>
            <a:ext cx="2182684" cy="218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655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2037993" y="253865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목차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8509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2238375" y="3892629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9272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GUI 구성 요소 소개</a:t>
            </a:r>
            <a:endParaRPr lang="en-US" sz="2187" dirty="0"/>
          </a:p>
        </p:txBody>
      </p:sp>
      <p:sp>
        <p:nvSpPr>
          <p:cNvPr id="8" name="Shape 6"/>
          <p:cNvSpPr/>
          <p:nvPr/>
        </p:nvSpPr>
        <p:spPr>
          <a:xfrm>
            <a:off x="5630228" y="38509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 7"/>
          <p:cNvSpPr/>
          <p:nvPr/>
        </p:nvSpPr>
        <p:spPr>
          <a:xfrm>
            <a:off x="5796320" y="3892629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6352342" y="39272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이벤트 처리</a:t>
            </a:r>
            <a:endParaRPr lang="en-US" sz="2187" dirty="0"/>
          </a:p>
        </p:txBody>
      </p:sp>
      <p:sp>
        <p:nvSpPr>
          <p:cNvPr id="11" name="Shape 9"/>
          <p:cNvSpPr/>
          <p:nvPr/>
        </p:nvSpPr>
        <p:spPr>
          <a:xfrm>
            <a:off x="9222462" y="38509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 10"/>
          <p:cNvSpPr/>
          <p:nvPr/>
        </p:nvSpPr>
        <p:spPr>
          <a:xfrm>
            <a:off x="9384744" y="3892629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9944576" y="39272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수수료 계산 기능</a:t>
            </a:r>
            <a:endParaRPr lang="en-US" sz="2187" dirty="0"/>
          </a:p>
        </p:txBody>
      </p:sp>
      <p:sp>
        <p:nvSpPr>
          <p:cNvPr id="14" name="Shape 12"/>
          <p:cNvSpPr/>
          <p:nvPr/>
        </p:nvSpPr>
        <p:spPr>
          <a:xfrm>
            <a:off x="2037993" y="49201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 13"/>
          <p:cNvSpPr/>
          <p:nvPr/>
        </p:nvSpPr>
        <p:spPr>
          <a:xfrm>
            <a:off x="2196465" y="496181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624" dirty="0"/>
          </a:p>
        </p:txBody>
      </p:sp>
      <p:sp>
        <p:nvSpPr>
          <p:cNvPr id="16" name="Text 14"/>
          <p:cNvSpPr/>
          <p:nvPr/>
        </p:nvSpPr>
        <p:spPr>
          <a:xfrm>
            <a:off x="2760107" y="49964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Swing 스레드 활용</a:t>
            </a:r>
            <a:endParaRPr lang="en-US" sz="2187" dirty="0"/>
          </a:p>
        </p:txBody>
      </p:sp>
      <p:sp>
        <p:nvSpPr>
          <p:cNvPr id="17" name="Shape 15"/>
          <p:cNvSpPr/>
          <p:nvPr/>
        </p:nvSpPr>
        <p:spPr>
          <a:xfrm>
            <a:off x="5630228" y="49201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6"/>
          <p:cNvSpPr/>
          <p:nvPr/>
        </p:nvSpPr>
        <p:spPr>
          <a:xfrm>
            <a:off x="5792510" y="4961811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6352342" y="4996458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코드 구조 및 클래스 소개</a:t>
            </a:r>
            <a:endParaRPr lang="en-US" sz="2187" dirty="0"/>
          </a:p>
        </p:txBody>
      </p:sp>
      <p:sp>
        <p:nvSpPr>
          <p:cNvPr id="20" name="Shape 18"/>
          <p:cNvSpPr/>
          <p:nvPr/>
        </p:nvSpPr>
        <p:spPr>
          <a:xfrm>
            <a:off x="9222462" y="49201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 19"/>
          <p:cNvSpPr/>
          <p:nvPr/>
        </p:nvSpPr>
        <p:spPr>
          <a:xfrm>
            <a:off x="9377124" y="496181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6</a:t>
            </a:r>
            <a:endParaRPr lang="en-US" sz="2624" dirty="0"/>
          </a:p>
        </p:txBody>
      </p:sp>
      <p:sp>
        <p:nvSpPr>
          <p:cNvPr id="22" name="Text 20"/>
          <p:cNvSpPr/>
          <p:nvPr/>
        </p:nvSpPr>
        <p:spPr>
          <a:xfrm>
            <a:off x="9944576" y="49964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Q&amp;A </a:t>
            </a:r>
            <a:r>
              <a:rPr lang="ko-KR" alt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및 마무리</a:t>
            </a: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6026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GUI 구성 요소 소개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36148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 4"/>
          <p:cNvSpPr/>
          <p:nvPr/>
        </p:nvSpPr>
        <p:spPr>
          <a:xfrm>
            <a:off x="4691182" y="2403158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24378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JFrame: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2918222"/>
            <a:ext cx="38200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프로그램의 주 창을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표현합니다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'수수료 계산기' 창을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생성하고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프로그램의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기본 창으로 사용됩니다. 창을 닫을 때 프로그램이 종료되도록frame.setDefaultCloseOperation(JFrame.EXIT_ON_CLOSE)를 사용합니다.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236148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9421178" y="240315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243780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JPanel: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2918222"/>
            <a:ext cx="38200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컴포넌트를 담는 패널로 화면 구성을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도와줍니다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 GUI 구성 요소들을 조직화하고, 레이아웃을 효과적으로 설정하는 데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사용됩니다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컴포넌트를 흐름 레이아웃으로 배열하기 위해 panel.setLayout(new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FlowLayout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())</a:t>
            </a:r>
            <a:r>
              <a:rPr lang="ko-KR" alt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을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사용합니다.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446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 12"/>
          <p:cNvSpPr/>
          <p:nvPr/>
        </p:nvSpPr>
        <p:spPr>
          <a:xfrm>
            <a:off x="4653082" y="548806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5227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JComboBox: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6003131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드롭다운 목록을 제공하여 사용자의 선택을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가능하게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ko-KR" alt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하고</a:t>
            </a:r>
            <a:r>
              <a:rPr lang="en-US" altLang="ko-KR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,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다양한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기능을 선택할 수 있는 드롭다운 목록을 제공하여 사용자 상호 작용을 용이하게 만듭니다.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사용자의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선택에 따라 수수료 계산 프로세스를 시작하고 응답합니다.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944581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이벤트 처리</a:t>
            </a:r>
            <a:endParaRPr lang="en-US" sz="3499" dirty="0"/>
          </a:p>
        </p:txBody>
      </p:sp>
      <p:sp>
        <p:nvSpPr>
          <p:cNvPr id="6" name="Text 3"/>
          <p:cNvSpPr/>
          <p:nvPr/>
        </p:nvSpPr>
        <p:spPr>
          <a:xfrm>
            <a:off x="4846201" y="1749920"/>
            <a:ext cx="89510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이벤트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처리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구현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ActionListener 인터페이스를 활용하여 버튼 클릭 이벤트를 처리합니다. 버튼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클릭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ko-KR" alt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시</a:t>
            </a:r>
            <a:endParaRPr lang="en-US" altLang="ko-KR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actionPerformed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메서드가 실행되어 사용자의 선택에 대한 로직이 시작됩니다.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46201" y="2838910"/>
            <a:ext cx="92864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 선택 및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분기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JComboBox에서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선택한 항목의 인덱스를 가져와, switch 문을 활용하여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사용자가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선</a:t>
            </a:r>
            <a:r>
              <a:rPr lang="ko-KR" alt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택한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기능에 따라 다른 계산 로직으로 분기합니다. 각 case는 특정한 수수료 계산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기능을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나타냅니다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46200" y="4283302"/>
            <a:ext cx="954113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수수료 계산 및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결과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표시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각 case에서는 사용자로부터 필요한 입력값을 받고, </a:t>
            </a:r>
            <a:r>
              <a:rPr lang="en-US" sz="160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해당하는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수수료 계산을 </a:t>
            </a:r>
            <a:r>
              <a:rPr lang="en-US" sz="160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수행합니다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계산 결과는 JOptionPane를 사용하여 사용자에게 보여집니다.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부동산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중개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수수료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계산은 MainHelper 클래스를 통해 별도로 관리되며, 계산 결과도 사용자에게 알립니다.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46201" y="5808284"/>
            <a:ext cx="92864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오류 및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예외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처리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사용자의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선택이 예상치 못한 값이거나, 입력값에 문제가 있는 경우 default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블록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및</a:t>
            </a: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else 문을 활용하여 오류 메시지를 표시합니다. 현재 코드에서는 입력값에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대한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강력한</a:t>
            </a:r>
            <a:endParaRPr lang="en-US" sz="1750" dirty="0">
              <a:solidFill>
                <a:srgbClr val="2C3249"/>
              </a:solidFill>
              <a:latin typeface="Martel Sans" pitchFamily="34" charset="0"/>
              <a:ea typeface="Martel Sans" pitchFamily="34" charset="-122"/>
              <a:cs typeface="Martel Sans" pitchFamily="34" charset="-120"/>
            </a:endParaRP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예외 처리가 부족하므로, 향후에 사용자와의 상호 작용을 보다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안정적으로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</a:p>
          <a:p>
            <a:pPr algn="l">
              <a:lnSpc>
                <a:spcPts val="2799"/>
              </a:lnSpc>
              <a:buSzPct val="100000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     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처리하기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위한 개선이 필요합니다.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Text 2"/>
          <p:cNvSpPr/>
          <p:nvPr/>
        </p:nvSpPr>
        <p:spPr>
          <a:xfrm>
            <a:off x="2037993" y="119122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수수료 계산 기능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329934"/>
            <a:ext cx="10554414" cy="4708446"/>
          </a:xfrm>
          <a:prstGeom prst="roundRect">
            <a:avLst>
              <a:gd name="adj" fmla="val 2124"/>
            </a:avLst>
          </a:prstGeom>
          <a:noFill/>
          <a:ln w="13811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Shape 4"/>
          <p:cNvSpPr/>
          <p:nvPr/>
        </p:nvSpPr>
        <p:spPr>
          <a:xfrm>
            <a:off x="2051804" y="2343745"/>
            <a:ext cx="10526792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7" name="Text 5"/>
          <p:cNvSpPr/>
          <p:nvPr/>
        </p:nvSpPr>
        <p:spPr>
          <a:xfrm>
            <a:off x="2273975" y="2633061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수수료 계산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1181" y="2403276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사용자가 입력한 거래 금액에 수수료율을 적용하여 수수료를 계산하고 결과를 표시합니다.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2051804" y="3336250"/>
            <a:ext cx="10526792" cy="11491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2273975" y="374054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위탁 수수료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180" y="3376766"/>
            <a:ext cx="48152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사용자가 입력한 거래 금액에 고정된 수수료율을 적용하여 위탁 수수료를 계산하고 </a:t>
            </a: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결과를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표시합니다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2051804" y="4610457"/>
            <a:ext cx="10526792" cy="10662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Text 11"/>
          <p:cNvSpPr/>
          <p:nvPr/>
        </p:nvSpPr>
        <p:spPr>
          <a:xfrm>
            <a:off x="2273975" y="4814530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낙찰 수수료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1181" y="4507678"/>
            <a:ext cx="48152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사용자가 입력한 낙찰 금액에 따라 고정된 수수료 또는 낙찰 금액의 일정 비율을 적용하여 수수료를 계산하고 결과를 표시합니다.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2051804" y="5676662"/>
            <a:ext cx="10526792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Text 14"/>
          <p:cNvSpPr/>
          <p:nvPr/>
        </p:nvSpPr>
        <p:spPr>
          <a:xfrm>
            <a:off x="2273975" y="6121003"/>
            <a:ext cx="48152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부동산 중개 수수료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1181" y="5817513"/>
            <a:ext cx="48152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부동산 유형, 거래 유형, 거래 금액을 입력받아 MainHelper 클래스를 통해 부동산 중개 수수료를 계산하고 결과를 표시합니다.</a:t>
            </a:r>
            <a:endParaRPr lang="en-US" sz="17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0EE19F-9016-8326-C964-47E72E398FA9}"/>
              </a:ext>
            </a:extLst>
          </p:cNvPr>
          <p:cNvSpPr txBox="1"/>
          <p:nvPr/>
        </p:nvSpPr>
        <p:spPr>
          <a:xfrm>
            <a:off x="11585864" y="7787954"/>
            <a:ext cx="3127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u="sng" dirty="0"/>
              <a:t>기준</a:t>
            </a:r>
            <a:r>
              <a:rPr lang="en-US" altLang="ko-KR" u="sng" dirty="0"/>
              <a:t>: </a:t>
            </a:r>
            <a:r>
              <a:rPr lang="ko-KR" altLang="en-US" u="sng" dirty="0" err="1"/>
              <a:t>대한법률구조공단규칙</a:t>
            </a:r>
            <a:endParaRPr lang="ko-KR" altLang="en-US" u="sng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2037993" y="78664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Swing 스레드 활용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0989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2238375" y="2140625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2175272"/>
            <a:ext cx="98323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SwingUtilities.invokeLater(new Runnable() {...})를 </a:t>
            </a:r>
            <a:r>
              <a:rPr lang="en-US" sz="2187" dirty="0" err="1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사용하여</a:t>
            </a:r>
            <a:endParaRPr lang="en-US" sz="2187" dirty="0">
              <a:solidFill>
                <a:srgbClr val="2C3249"/>
              </a:solidFill>
              <a:latin typeface="Kanit" pitchFamily="34" charset="0"/>
              <a:ea typeface="Kanit" pitchFamily="34" charset="-122"/>
              <a:cs typeface="Kani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Swing 스레드에서 실행할 작업을 전달합니다.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002875"/>
            <a:ext cx="98323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GUI 구성 요소의 생성 및 업데이트, 이벤트 처리 등 모든 GUI 관련 작업은 Swing 스레드에서 이루어져야 합니다.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4046934"/>
            <a:ext cx="432054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Swing 스레드의 중요성:</a:t>
            </a:r>
            <a:endParaRPr lang="en-US" sz="3499" dirty="0"/>
          </a:p>
        </p:txBody>
      </p:sp>
      <p:sp>
        <p:nvSpPr>
          <p:cNvPr id="10" name="Shape 8"/>
          <p:cNvSpPr/>
          <p:nvPr/>
        </p:nvSpPr>
        <p:spPr>
          <a:xfrm>
            <a:off x="2037993" y="510921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9"/>
          <p:cNvSpPr/>
          <p:nvPr/>
        </p:nvSpPr>
        <p:spPr>
          <a:xfrm>
            <a:off x="2238375" y="5150882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12" name="Text 10"/>
          <p:cNvSpPr/>
          <p:nvPr/>
        </p:nvSpPr>
        <p:spPr>
          <a:xfrm>
            <a:off x="2760107" y="51855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동시성 문제 방지: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760107" y="566594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Swing 컴포넌트는 스레드 안전하지 않기 때문에 Swing 스레드를 사용하여 동시성 문제를 방지합니다.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5630228" y="510921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 13"/>
          <p:cNvSpPr/>
          <p:nvPr/>
        </p:nvSpPr>
        <p:spPr>
          <a:xfrm>
            <a:off x="5796320" y="5150882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4"/>
          <p:cNvSpPr/>
          <p:nvPr/>
        </p:nvSpPr>
        <p:spPr>
          <a:xfrm>
            <a:off x="6352342" y="51855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화면 갱신 일관성:</a:t>
            </a:r>
            <a:endParaRPr lang="en-US" sz="2187" dirty="0"/>
          </a:p>
        </p:txBody>
      </p:sp>
      <p:sp>
        <p:nvSpPr>
          <p:cNvPr id="17" name="Text 15"/>
          <p:cNvSpPr/>
          <p:nvPr/>
        </p:nvSpPr>
        <p:spPr>
          <a:xfrm>
            <a:off x="6352342" y="5665946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GUI 업데이트는 일관적으로 순차적으로 이루어져야 하며, Swing 스레드를 사용하여 갱신의 일관성을 유지합니다.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222462" y="510921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Text 17"/>
          <p:cNvSpPr/>
          <p:nvPr/>
        </p:nvSpPr>
        <p:spPr>
          <a:xfrm>
            <a:off x="9384744" y="5150882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8"/>
          <p:cNvSpPr/>
          <p:nvPr/>
        </p:nvSpPr>
        <p:spPr>
          <a:xfrm>
            <a:off x="9944576" y="518552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더 나은 응답성:</a:t>
            </a:r>
            <a:endParaRPr lang="en-US" sz="2187" dirty="0"/>
          </a:p>
        </p:txBody>
      </p:sp>
      <p:sp>
        <p:nvSpPr>
          <p:cNvPr id="21" name="Text 19"/>
          <p:cNvSpPr/>
          <p:nvPr/>
        </p:nvSpPr>
        <p:spPr>
          <a:xfrm>
            <a:off x="9944576" y="5665946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GUI 작업을 Swing 스레드에서 처리하면 사용자 상호 작용 시 응답성이 향상되며, 복잡한 작업은 별도의 스레드에서 처리됩니다.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55995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35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Main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833199" y="2587585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Main 클래스는 프로그램의 진입점입니다. 애플리케이션을 초기화하고 실행을 시작합니다.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276243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49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MainHelper</a:t>
            </a:r>
            <a:endParaRPr lang="en-US" sz="3499" dirty="0"/>
          </a:p>
        </p:txBody>
      </p:sp>
      <p:sp>
        <p:nvSpPr>
          <p:cNvPr id="8" name="Text 5"/>
          <p:cNvSpPr/>
          <p:nvPr/>
        </p:nvSpPr>
        <p:spPr>
          <a:xfrm>
            <a:off x="833199" y="4164925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MainHelper 클래스는 프로그램의 주요 기능을 지원하는 도우미 메서드를 포함하고 있습니다. 데이터 처리 및 계산을 위한 다양한 유틸리티 메서드를 제공합니다.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5208984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35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MainGUI</a:t>
            </a:r>
            <a:endParaRPr lang="en-US" sz="3500" dirty="0"/>
          </a:p>
        </p:txBody>
      </p:sp>
      <p:sp>
        <p:nvSpPr>
          <p:cNvPr id="10" name="Text 7"/>
          <p:cNvSpPr/>
          <p:nvPr/>
        </p:nvSpPr>
        <p:spPr>
          <a:xfrm>
            <a:off x="833199" y="5958721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MainGUI 클래스는 프로그램의 그래픽 사용자 인터페이스를 처리합니다. GUI 구성 요소를 생성하고 관리하며, 사용자 상호작용을 처리하고 디스플레이를 업데이트합니다.</a:t>
            </a:r>
            <a:endParaRPr lang="en-US" sz="175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C4CA4300-BCD5-6468-5A2F-0808BB04B32B}"/>
              </a:ext>
            </a:extLst>
          </p:cNvPr>
          <p:cNvSpPr/>
          <p:nvPr/>
        </p:nvSpPr>
        <p:spPr>
          <a:xfrm>
            <a:off x="833198" y="78664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ko-KR" altLang="en-US" sz="4374" dirty="0"/>
              <a:t>코드 구조 및 클래스 소개</a:t>
            </a:r>
            <a:endParaRPr lang="en-US" sz="437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0D3A41E9-5098-5305-3C9E-860F0274C937}"/>
              </a:ext>
            </a:extLst>
          </p:cNvPr>
          <p:cNvSpPr/>
          <p:nvPr/>
        </p:nvSpPr>
        <p:spPr>
          <a:xfrm>
            <a:off x="-103620" y="0"/>
            <a:ext cx="14734019" cy="8229600"/>
          </a:xfrm>
          <a:prstGeom prst="rect">
            <a:avLst/>
          </a:prstGeom>
          <a:solidFill>
            <a:srgbClr val="BAADF5"/>
          </a:solidFill>
          <a:ln>
            <a:solidFill>
              <a:srgbClr val="BAAD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26264CF-4099-7D40-780B-0F194CF43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568" y="0"/>
            <a:ext cx="7555832" cy="82296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3CA6228-68F3-00A7-06C8-E78D34864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620" y="0"/>
            <a:ext cx="741882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8C15854-0F73-6AF0-E383-2FEF96D04D9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AADF5"/>
          </a:solidFill>
          <a:ln>
            <a:solidFill>
              <a:srgbClr val="BAAD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612A0A9-3C3B-DDA5-6994-91C65DA3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31829" cy="82296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5A8F44F-DC68-926E-32E9-90D3DF9CF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415" y="0"/>
            <a:ext cx="667777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00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556</Words>
  <Application>Microsoft Office PowerPoint</Application>
  <PresentationFormat>사용자 지정</PresentationFormat>
  <Paragraphs>90</Paragraphs>
  <Slides>12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Kanit</vt:lpstr>
      <vt:lpstr>Martel Sans</vt:lpstr>
      <vt:lpstr>양재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현민 임</cp:lastModifiedBy>
  <cp:revision>11</cp:revision>
  <dcterms:created xsi:type="dcterms:W3CDTF">2024-01-25T19:31:08Z</dcterms:created>
  <dcterms:modified xsi:type="dcterms:W3CDTF">2024-01-26T02:00:39Z</dcterms:modified>
</cp:coreProperties>
</file>